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6858000" cx="12188825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02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B0370D-7C2C-43A9-ACB6-69B89692C40F}">
  <a:tblStyle styleId="{DDB0370D-7C2C-43A9-ACB6-69B89692C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2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9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0488" y="742950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2" y="471646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75" spcFirstLastPara="1" rIns="91275" wrap="square" tIns="456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165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25" lIns="91275" spcFirstLastPara="1" rIns="91275" wrap="square" tIns="456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90" y="9428165"/>
            <a:ext cx="294640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79452" y="4716465"/>
            <a:ext cx="5438775" cy="4467225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90488" y="742950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a8bee91a8_32_103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3a8bee91a8_32_103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9788c8057_0_8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9788c8057_0_8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AutoML is the set of methods trying to automate the ML-pipeline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no constraints how they do it: even a Random Search is AutoML!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has connections to many other branches of science: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Optimization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Machine Learning &amp;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Neuroscience/Cognitive Sciences (Meta-Learning)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Natural Language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…</a:t>
            </a:r>
            <a:endParaRPr/>
          </a:p>
        </p:txBody>
      </p:sp>
      <p:sp>
        <p:nvSpPr>
          <p:cNvPr id="136" name="Google Shape;136;g1c9788c8057_0_8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a737a77de_0_9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3a737a77de_0_9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9788c8057_0_24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9788c8057_0_24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some things to note: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 is not known, i.e. we don’t have gradients and no closed 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 depends on both, the hyperparameters and the data. Selecting a set of hyperparameters can possibly induce another set of model-parameters which have to be learned, thus forming a two-level optimization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will ignore constraints for now, but in real world we typically have some (e.g. runtime, number of GPUs, …)</a:t>
            </a:r>
            <a:endParaRPr/>
          </a:p>
        </p:txBody>
      </p:sp>
      <p:sp>
        <p:nvSpPr>
          <p:cNvPr id="156" name="Google Shape;156;g1c9788c8057_0_24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9788c8057_0_32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9788c8057_0_32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c9788c8057_0_32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c9788c8057_0_113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c9788c8057_0_113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c9788c8057_0_113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9788c8057_0_77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9788c8057_0_77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c9788c8057_0_77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9788c8057_0_121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9788c8057_0_121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 is a tuple of random variables, X an index set, mu is a mean-vector and K is the covariance-matrix determined by some kernel function k(x, x’)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 is Guassian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imagine a 2-d coordinate system. The x-axis is the index set, i.e. we have infinite many random variables, each determining a probability score to each y-value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this can be interpreted as a Gaussian over functions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can compute the probability of obtaining a certain function-value (y) by plugging in a vector of x-values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assuming a mean of 0, the kernel function then fully </a:t>
            </a:r>
            <a:r>
              <a:rPr lang="de-DE"/>
              <a:t>determines the Gaussian, i.e. depending on the x-values in your vector, the kernel implies dependencies among the random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 the figure above you can see that the function is smooth, i.e. the kernel introduces a high correlation between near x-values and makes points far away from each other nearly independent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doing regression with GPs is simply conditioning on training data 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by conditioning we get a closed form formula (nevertheless pretty complex, we won’t do the derivation here)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with this we intuitively “constrain” the possible functions to those which go through the training points Y</a:t>
            </a:r>
            <a:endParaRPr/>
          </a:p>
        </p:txBody>
      </p:sp>
      <p:sp>
        <p:nvSpPr>
          <p:cNvPr id="191" name="Google Shape;191;g1c9788c8057_0_121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d9b0af980_0_15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d9b0af980_0_15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after we’ve seen how to use GP as a surrogate model, we still have to optimize our modelled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how can we do that?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here another nice property of GPs can be exploited: there are numerous acquisition functions that have closed form solutions under the GP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for </a:t>
            </a:r>
            <a:r>
              <a:rPr lang="de-DE"/>
              <a:t>example</a:t>
            </a:r>
            <a:r>
              <a:rPr lang="de-DE"/>
              <a:t>: Expected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intuition</a:t>
            </a:r>
            <a:r>
              <a:rPr lang="de-DE"/>
              <a:t>: for each possible x we compute the expected improvement w.r.t. to f(x+) where x+ is value where f(x) is max at the moment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under GP this yields a function we can simply optimize</a:t>
            </a:r>
            <a:endParaRPr/>
          </a:p>
        </p:txBody>
      </p:sp>
      <p:sp>
        <p:nvSpPr>
          <p:cNvPr id="206" name="Google Shape;206;g1dd9b0af980_0_15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d9b0af980_0_7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d9b0af980_0_7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dd9b0af980_0_7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79452" y="4716465"/>
            <a:ext cx="5438775" cy="4467225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90488" y="742950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f22e7d0ea_0_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f22e7d0ea_0_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1f22e7d0ea_0_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f22e7d0ea_0_19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f22e7d0ea_0_19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1f22e7d0ea_0_19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f22e7d0ea_0_46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f22e7d0ea_0_46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1f22e7d0ea_0_46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d9b0af980_0_31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dd9b0af980_0_31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dd9b0af980_0_31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d9b0af980_0_4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d9b0af980_0_4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dd9b0af980_0_4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d9b0af980_0_47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d9b0af980_0_47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will come across this in detail in NAS</a:t>
            </a:r>
            <a:endParaRPr/>
          </a:p>
        </p:txBody>
      </p:sp>
      <p:sp>
        <p:nvSpPr>
          <p:cNvPr id="283" name="Google Shape;283;g1dd9b0af980_0_47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d9b0af980_0_56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dd9b0af980_0_56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dd9b0af980_0_56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a737a77de_0_13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3a737a77de_0_13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a737a77de_0_59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3a737a77de_0_59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dd9b0af980_0_69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dd9b0af980_0_69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there are many different types of NNs (CNNs, RNNs, MLPs, Transformers, 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even if we know a good type: how many layers? how many neurons per layer? which activation functions? …</a:t>
            </a:r>
            <a:endParaRPr/>
          </a:p>
        </p:txBody>
      </p:sp>
      <p:sp>
        <p:nvSpPr>
          <p:cNvPr id="311" name="Google Shape;311;g1dd9b0af980_0_69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b82b96d74_0_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6b82b96d74_0_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d9b0af980_0_8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d9b0af980_0_8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dd9b0af980_0_8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d9b0af980_0_87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d9b0af980_0_87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dd9b0af980_0_87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d9b0af980_0_97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d9b0af980_0_97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ENAS has a controller RNN which samples architectures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RNN is trained using REINFORCE, a RL-based learning algorithm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sampled architectures are architectures from a specified search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each operation in this space has only one parameterization, i.e. parameters are shared across architectures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training happens in 2 phases: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first phase: fix RNN and sample architectures according to policy. Train these architectures and average loss to obtain an estimate of loss w.r.t. the search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second phase: fix network parameters and train RNN by pushing RNN-parameters towards a direction s.t. good architectures are sampled. Reward can be anything (e.g. validation loss, accuracy, …)</a:t>
            </a:r>
            <a:endParaRPr/>
          </a:p>
        </p:txBody>
      </p:sp>
      <p:sp>
        <p:nvSpPr>
          <p:cNvPr id="339" name="Google Shape;339;g1dd9b0af980_0_97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dd9b0af980_0_144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dd9b0af980_0_144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dd9b0af980_0_144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d9b0af980_0_124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dd9b0af980_0_124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dd9b0af980_0_124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9b0af980_0_133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9b0af980_0_133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dd9b0af980_0_133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dd9b0af980_0_158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dd9b0af980_0_158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dd9b0af980_0_158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dd9b0af980_0_165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dd9b0af980_0_165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dd9b0af980_0_165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009aae3f3ce10b_2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a009aae3f3ce10b_2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a009aae3f3ce10b_2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009aae3f3ce10b_3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a009aae3f3ce10b_3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a009aae3f3ce10b_3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b82b96d74_0_4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b82b96d74_0_4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6b82b96d74_0_4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a737a77de_0_141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3a737a77de_0_141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a737a77de_0_17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3a737a77de_0_17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a009aae3f3ce10b_44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a009aae3f3ce10b_44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meta-learning = learning to learn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example: assume an infant is learning to puzzle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 the beginning, the infant focuses on one puzzle-piece and </a:t>
            </a:r>
            <a:r>
              <a:rPr lang="de-DE"/>
              <a:t>randomly chooses other pieces to identify a fitting one for the one in focus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after a while, the infant recognizes that looking at the shape of the pieces helps to exclude a big set of pieces without even trying. The infant </a:t>
            </a:r>
            <a:r>
              <a:rPr b="1" lang="de-DE"/>
              <a:t>learned</a:t>
            </a:r>
            <a:r>
              <a:rPr lang="de-DE"/>
              <a:t> to look at the shape, it </a:t>
            </a:r>
            <a:r>
              <a:rPr b="1" lang="de-DE"/>
              <a:t>learned a certain task</a:t>
            </a:r>
            <a:r>
              <a:rPr lang="de-DE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but there’s more about looking at shapes: Next time the infant faces a harder puzzle with pieces looking completely different, the same strategy is applied and turns out to be beneficial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even in tasks that have nothing in common with puzzling at the first glance this knowledge helps learning faster: Years later, the former infant is confronted with assigning names to shapes of shadows, a similar strategy is applied: Looking at the shape constraints the possible set of names fitting to a certain shape. The underlying knowledge that helped to learn the new game was: </a:t>
            </a:r>
            <a:r>
              <a:rPr b="1" lang="de-DE"/>
              <a:t>looking at the shape of objects and thereby constraining the set of possible solutions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automatically extracting and representing such knowledge to be used at arbitrary future points is exactly what meta-learning aims for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why is it relevant for us?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of course makes learning faster and more stable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helps to find new learning algorithms that were unknown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at some point: might help to group/cluster certain aspects of domain-independent knowledge or even algorithms</a:t>
            </a:r>
            <a:endParaRPr/>
          </a:p>
        </p:txBody>
      </p:sp>
      <p:sp>
        <p:nvSpPr>
          <p:cNvPr id="446" name="Google Shape;446;g1a009aae3f3ce10b_44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3420b72b2_0_56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13420b72b2_0_56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13420b72b2_0_56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3420b72b2_0_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3420b72b2_0_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don’t necessarily need information about the task itself, it’s enough to see configurations and their final evaluations to get a gist about how good configurations look like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assuming some kind of similarity among tasks (e.g. we only see </a:t>
            </a:r>
            <a:r>
              <a:rPr lang="de-DE"/>
              <a:t>classification</a:t>
            </a:r>
            <a:r>
              <a:rPr lang="de-DE"/>
              <a:t> tasks with tabular data), we can rank configurations per task. If we then try some of the top-k configurations per task, we can identify that our current task is somehow similar to another task if the same configurations for task t yield similar results as for t’.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also: building a surrogate model (per task or globally) such as a Gaussian Process can be used to identify configurations that are likely to work well.</a:t>
            </a:r>
            <a:endParaRPr/>
          </a:p>
        </p:txBody>
      </p:sp>
      <p:sp>
        <p:nvSpPr>
          <p:cNvPr id="474" name="Google Shape;474;g213420b72b2_0_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13420b72b2_0_8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13420b72b2_0_8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ML pipelines are data-generating processes!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why not collecting all the data about learning processes etc. and utilize it for future tasks?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saw task-independent strategies which mainly focus on identifying algorithm configurations based on the assumption of task similarity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de-DE"/>
              <a:t>BUT WHAT IS TASK SIMILARITY?</a:t>
            </a:r>
            <a:endParaRPr b="1"/>
          </a:p>
        </p:txBody>
      </p:sp>
      <p:sp>
        <p:nvSpPr>
          <p:cNvPr id="483" name="Google Shape;483;g213420b72b2_0_8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420b72b2_0_22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3420b72b2_0_22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how should we define task similarity?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consider these two classification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should they deemed similar? If so, how similar?</a:t>
            </a:r>
            <a:endParaRPr/>
          </a:p>
        </p:txBody>
      </p:sp>
      <p:sp>
        <p:nvSpPr>
          <p:cNvPr id="494" name="Google Shape;494;g213420b72b2_0_22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13420b72b2_0_33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13420b72b2_0_33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how could we learn a task representation?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use VAE approach to encode data of different tasks into one vector space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then use cluster algorithm (e.g. k-means) to cluster tasks. The obtained clusters </a:t>
            </a:r>
            <a:r>
              <a:rPr lang="de-DE"/>
              <a:t>represent</a:t>
            </a:r>
            <a:r>
              <a:rPr lang="de-DE"/>
              <a:t> the tasks obtained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new tasks get embedded by the encoder. Then we can assign the task to the nearest (i.e. most similar) cluster</a:t>
            </a:r>
            <a:endParaRPr/>
          </a:p>
        </p:txBody>
      </p:sp>
      <p:sp>
        <p:nvSpPr>
          <p:cNvPr id="505" name="Google Shape;505;g213420b72b2_0_33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13420b72b2_0_49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13420b72b2_0_49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13420b72b2_0_49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3420b72b2_0_65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3420b72b2_0_65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basically ask: How do we have to change theta in order to make the loss minimal after k steps of GD for each task?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i.e. where do I have to move theta in order to minimize the sum of task-losses after doing k steps of GD from theta?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imagine how you would proceed by yourself: Imagine a 2d-plane of parameters you can choose (x, y) and obtain a loss (z)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you would place theta on the parameter-plane s.t. you reach the minimum of each task-loss as fast as possible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i.e. a good strategy would be to move theta in the opposite direction of the gradient s.t. gradient increases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then we ensure that we quickly converge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this is exactly what the Hessian matrix tells us (i.e. the gradient of the gradient) → that’s also exactly what MAML is doing: change theta following the Hessian</a:t>
            </a:r>
            <a:endParaRPr/>
          </a:p>
        </p:txBody>
      </p:sp>
      <p:sp>
        <p:nvSpPr>
          <p:cNvPr id="521" name="Google Shape;521;g213420b72b2_0_65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679452" y="4716465"/>
            <a:ext cx="5438775" cy="4467225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90488" y="742950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39cc7d9f0_1_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39cc7d9f0_1_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typically when you hear the term “memorizing” in ML/DL your alarm bells should ring!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usually it’s considered a bad thing since it implies overfitting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however: </a:t>
            </a:r>
            <a:r>
              <a:rPr b="1" lang="de-DE"/>
              <a:t>not in this case!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here, memorizing refers to really having an external storage system our network can make use of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have a controller network (to produce a feature representation and some more important outputs for addressing memory)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have a memory </a:t>
            </a:r>
            <a:r>
              <a:rPr lang="de-DE"/>
              <a:t>which</a:t>
            </a:r>
            <a:r>
              <a:rPr lang="de-DE"/>
              <a:t> is simply a NxM matrix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 have read and write heads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de-DE"/>
              <a:t>you might know this one: it’s a Turing Machine! That’s why it’s called a Neural Turing Machine (NTM)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one can define arbitrary </a:t>
            </a:r>
            <a:r>
              <a:rPr lang="de-DE"/>
              <a:t>addressing</a:t>
            </a:r>
            <a:r>
              <a:rPr lang="de-DE"/>
              <a:t> mechanisms for memory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 original NTM paper defines content-based (associative memory) addressing and location-based addressing (something like 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since we’re in Meta-Learning and we aim for grouping tasks by content-wise similarity we drop the location-based addressing 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for writing we aim to store new information at locations rarely being accessed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this thing can be trained end2end via SGD since it’s fully differentiable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MANNs have been shown to work well in meta-learning and continual learning settings</a:t>
            </a:r>
            <a:endParaRPr/>
          </a:p>
        </p:txBody>
      </p:sp>
      <p:sp>
        <p:nvSpPr>
          <p:cNvPr id="533" name="Google Shape;533;g2139cc7d9f0_1_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13420b72b2_0_4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13420b72b2_0_4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13420b72b2_0_4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/>
          <p:nvPr>
            <p:ph idx="1" type="body"/>
          </p:nvPr>
        </p:nvSpPr>
        <p:spPr>
          <a:xfrm>
            <a:off x="679452" y="4716465"/>
            <a:ext cx="5438775" cy="4467225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0:notes"/>
          <p:cNvSpPr/>
          <p:nvPr>
            <p:ph idx="2" type="sldImg"/>
          </p:nvPr>
        </p:nvSpPr>
        <p:spPr>
          <a:xfrm>
            <a:off x="90488" y="742950"/>
            <a:ext cx="6618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a87602bfc_0_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a87602bfc_0_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de-DE" sz="2000"/>
              <a:t>git clone https://github.com/J0nasSeng/AutoML-Workshop.git</a:t>
            </a:r>
            <a:endParaRPr/>
          </a:p>
        </p:txBody>
      </p:sp>
      <p:sp>
        <p:nvSpPr>
          <p:cNvPr id="99" name="Google Shape;99;g15a87602bfc_0_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87602bfc_0_12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87602bfc_0_12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5a87602bfc_0_12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a737a77de_0_5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3a737a77de_0_5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9788c8057_0_0:notes"/>
          <p:cNvSpPr/>
          <p:nvPr>
            <p:ph idx="2" type="sldImg"/>
          </p:nvPr>
        </p:nvSpPr>
        <p:spPr>
          <a:xfrm>
            <a:off x="90488" y="742950"/>
            <a:ext cx="66183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9788c8057_0_0:notes"/>
          <p:cNvSpPr txBox="1"/>
          <p:nvPr>
            <p:ph idx="1" type="body"/>
          </p:nvPr>
        </p:nvSpPr>
        <p:spPr>
          <a:xfrm>
            <a:off x="679452" y="4716465"/>
            <a:ext cx="5438700" cy="4467300"/>
          </a:xfrm>
          <a:prstGeom prst="rect">
            <a:avLst/>
          </a:prstGeom>
        </p:spPr>
        <p:txBody>
          <a:bodyPr anchorCtr="0" anchor="t" bIns="45625" lIns="91275" spcFirstLastPara="1" rIns="91275" wrap="square" tIns="45625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this figure shows the typical Machine Learning Pipeline as it is used in many industrial and </a:t>
            </a:r>
            <a:r>
              <a:rPr lang="de-DE"/>
              <a:t>academic</a:t>
            </a:r>
            <a:r>
              <a:rPr lang="de-DE"/>
              <a:t> settings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Data preparation: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bring data into appropriate formats, clean data, transform data, sanity checks, check for imbalances/biases 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Model Training: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design and train a model on the prepared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Model Optimization: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many models have many hyperparameters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tune them until you see the best performance of your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also: select best model-type, i.e. we train multiple models, e.g. Random Forests, Neural Networks, 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Evaluate Model: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check if the model generalizes well on unseen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Deployment: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make model accessible for users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process is not really a pipeline, more a cycle!</a:t>
            </a:r>
            <a:endParaRPr/>
          </a:p>
        </p:txBody>
      </p:sp>
      <p:sp>
        <p:nvSpPr>
          <p:cNvPr id="123" name="Google Shape;123;g1c9788c8057_0_0:notes"/>
          <p:cNvSpPr txBox="1"/>
          <p:nvPr>
            <p:ph idx="12" type="sldNum"/>
          </p:nvPr>
        </p:nvSpPr>
        <p:spPr>
          <a:xfrm>
            <a:off x="3849690" y="9428165"/>
            <a:ext cx="2946300" cy="496800"/>
          </a:xfrm>
          <a:prstGeom prst="rect">
            <a:avLst/>
          </a:prstGeom>
        </p:spPr>
        <p:txBody>
          <a:bodyPr anchorCtr="0" anchor="b" bIns="45625" lIns="91275" spcFirstLastPara="1" rIns="91275" wrap="square" tIns="456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" type="body"/>
          </p:nvPr>
        </p:nvSpPr>
        <p:spPr>
          <a:xfrm>
            <a:off x="730799" y="2091599"/>
            <a:ext cx="10727776" cy="4290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730799" y="1047600"/>
            <a:ext cx="10727776" cy="992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16666"/>
              </a:lnSpc>
              <a:spcBef>
                <a:spcPts val="72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72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730249" y="368300"/>
            <a:ext cx="10728325" cy="260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ückseite">
  <p:cSld name="Rückseit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450" y="304"/>
            <a:ext cx="12241723" cy="68573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/>
        </p:nvSpPr>
        <p:spPr>
          <a:xfrm>
            <a:off x="730249" y="4571238"/>
            <a:ext cx="249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NHR4CES </a:t>
            </a:r>
            <a:r>
              <a:rPr lang="de-DE" sz="1300">
                <a:solidFill>
                  <a:schemeClr val="lt1"/>
                </a:solidFill>
              </a:rPr>
              <a:t>CSG Data Science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RWTH Aachen University and</a:t>
            </a:r>
            <a:b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 Darmstadt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Jonas Seng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jonas.seng@tu-darmstadt.de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www.nhr4ces.de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988" y="0"/>
            <a:ext cx="12242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4952544"/>
            <a:ext cx="118237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001" y="5146944"/>
            <a:ext cx="2362201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30251" y="2160000"/>
            <a:ext cx="536575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12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12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250" y="5530047"/>
            <a:ext cx="15965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1845" y="5528591"/>
            <a:ext cx="1136347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0">
          <p15:clr>
            <a:srgbClr val="FBAE40"/>
          </p15:clr>
        </p15:guide>
        <p15:guide id="2" pos="7218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trenner">
  <p:cSld name="Kapiteltrenn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90B1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4000" y="1980000"/>
            <a:ext cx="5412000" cy="654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  <a:defRPr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algn="l">
              <a:spcBef>
                <a:spcPts val="0"/>
              </a:spcBef>
              <a:spcAft>
                <a:spcPts val="0"/>
              </a:spcAft>
              <a:buSzPts val="3200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64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730800" y="2833200"/>
            <a:ext cx="5365200" cy="1900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e mit Bildmotiv">
  <p:cSld name="Folie mit Bildmotiv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30249" y="368300"/>
            <a:ext cx="10728325" cy="260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30800" y="1047600"/>
            <a:ext cx="5365200" cy="992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16666"/>
              </a:lnSpc>
              <a:spcBef>
                <a:spcPts val="72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72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730800" y="2091599"/>
            <a:ext cx="5186524" cy="4290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body"/>
          </p:nvPr>
        </p:nvSpPr>
        <p:spPr>
          <a:xfrm>
            <a:off x="6274676" y="1030015"/>
            <a:ext cx="5183898" cy="5351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◼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ückseite">
  <p:cSld name="Rückseit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450" y="304"/>
            <a:ext cx="12241723" cy="685739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730249" y="4571238"/>
            <a:ext cx="249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NHR4CES </a:t>
            </a:r>
            <a:r>
              <a:rPr lang="de-DE" sz="1300">
                <a:solidFill>
                  <a:schemeClr val="lt1"/>
                </a:solidFill>
              </a:rPr>
              <a:t>CSG Data Science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RWTH Aachen University and</a:t>
            </a:r>
            <a:b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 Darmstadt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Jonas Seng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jonas.seng@tu-darmstadt.de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www.nhr4ces.de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16666"/>
              </a:lnSpc>
              <a:spcBef>
                <a:spcPts val="72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72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6988" y="0"/>
            <a:ext cx="12242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4952544"/>
            <a:ext cx="1182370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0001" y="5146944"/>
            <a:ext cx="2362201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" type="body"/>
          </p:nvPr>
        </p:nvSpPr>
        <p:spPr>
          <a:xfrm>
            <a:off x="730251" y="2160000"/>
            <a:ext cx="5365800" cy="17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250" y="5530047"/>
            <a:ext cx="159652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1845" y="5528591"/>
            <a:ext cx="1136346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0">
          <p15:clr>
            <a:srgbClr val="FBAE40"/>
          </p15:clr>
        </p15:guide>
        <p15:guide id="2" pos="7218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orient="horz" pos="2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trenner">
  <p:cSld name="Kapiteltrenn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solidFill>
            <a:srgbClr val="90B1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684000" y="1980000"/>
            <a:ext cx="5412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  <a:defRPr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–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rtl="0" algn="l"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rtl="0" algn="l">
              <a:spcBef>
                <a:spcPts val="1200"/>
              </a:spcBef>
              <a:spcAft>
                <a:spcPts val="0"/>
              </a:spcAft>
              <a:buSzPts val="3200"/>
              <a:buChar char="▪"/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64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730800" y="2833200"/>
            <a:ext cx="53652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e mit Bildmotiv">
  <p:cSld name="Folie mit Bildmotiv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730800" y="1047600"/>
            <a:ext cx="53652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16666"/>
              </a:lnSpc>
              <a:spcBef>
                <a:spcPts val="120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16666"/>
              </a:lnSpc>
              <a:spcBef>
                <a:spcPts val="720"/>
              </a:spcBef>
              <a:spcAft>
                <a:spcPts val="0"/>
              </a:spcAft>
              <a:buSzPts val="3600"/>
              <a:buFont typeface="Calibri"/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72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730800" y="2091599"/>
            <a:ext cx="5186400" cy="4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3" type="body"/>
          </p:nvPr>
        </p:nvSpPr>
        <p:spPr>
          <a:xfrm>
            <a:off x="6274676" y="1030015"/>
            <a:ext cx="5184000" cy="5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◼"/>
              <a:defRPr/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36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730250" y="1628775"/>
            <a:ext cx="10728325" cy="4761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◼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739619" y="368300"/>
            <a:ext cx="10728325" cy="560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730250" y="6398238"/>
            <a:ext cx="315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NHR4CES – </a:t>
            </a:r>
            <a:r>
              <a:rPr lang="de-DE" sz="900">
                <a:solidFill>
                  <a:schemeClr val="dk1"/>
                </a:solidFill>
              </a:rPr>
              <a:t>Introduction to AutoML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1076562" y="6396263"/>
            <a:ext cx="381261" cy="252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99401" y="275986"/>
            <a:ext cx="1488001" cy="64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2">
          <p15:clr>
            <a:srgbClr val="F26B43"/>
          </p15:clr>
        </p15:guide>
        <p15:guide id="2" orient="horz" pos="4020">
          <p15:clr>
            <a:srgbClr val="F26B43"/>
          </p15:clr>
        </p15:guide>
        <p15:guide id="3" pos="460">
          <p15:clr>
            <a:srgbClr val="F26B43"/>
          </p15:clr>
        </p15:guide>
        <p15:guide id="4" pos="721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" type="body"/>
          </p:nvPr>
        </p:nvSpPr>
        <p:spPr>
          <a:xfrm>
            <a:off x="730250" y="1628775"/>
            <a:ext cx="10728300" cy="4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◼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32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39619" y="368300"/>
            <a:ext cx="107283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730250" y="6398238"/>
            <a:ext cx="3153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NHR4CES – Introduction to </a:t>
            </a:r>
            <a:r>
              <a:rPr lang="de-DE" sz="900">
                <a:solidFill>
                  <a:schemeClr val="dk1"/>
                </a:solidFill>
              </a:rPr>
              <a:t>AutoML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11076562" y="6396263"/>
            <a:ext cx="381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0" wrap="square" tIns="36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99401" y="275986"/>
            <a:ext cx="1488001" cy="64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2">
          <p15:clr>
            <a:srgbClr val="F26B43"/>
          </p15:clr>
        </p15:guide>
        <p15:guide id="2" orient="horz" pos="4020">
          <p15:clr>
            <a:srgbClr val="F26B43"/>
          </p15:clr>
        </p15:guide>
        <p15:guide id="3" pos="460">
          <p15:clr>
            <a:srgbClr val="F26B43"/>
          </p15:clr>
        </p15:guide>
        <p15:guide id="4" pos="72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55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hyperlink" Target="https://github.com/J0nasSeng/AutoML-Workshop.gi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154850" y="2315475"/>
            <a:ext cx="67446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</a:pPr>
            <a:r>
              <a:rPr lang="de-DE"/>
              <a:t>Introduction to AutoML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What is AutoML? An Overview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730800" y="3728150"/>
            <a:ext cx="10727700" cy="5484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/>
              <a:t>The set of methods aiming at automating (parts) of the Machine Learning Pipeline</a:t>
            </a:r>
            <a:endParaRPr sz="2000"/>
          </a:p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What is AutoML? An Overview</a:t>
            </a:r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 rot="-1513806">
            <a:off x="535735" y="2711582"/>
            <a:ext cx="3662600" cy="356839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Hyperparameter Optimization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 rot="901453">
            <a:off x="4487299" y="2649566"/>
            <a:ext cx="3662808" cy="356947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Data Augmentation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 rot="391668">
            <a:off x="947779" y="4799050"/>
            <a:ext cx="3662746" cy="356905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Meta-Learning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 rot="-230212">
            <a:off x="4957808" y="4659233"/>
            <a:ext cx="3662810" cy="357207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Collecting Data (crawling)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7496800" y="2103500"/>
            <a:ext cx="4047000" cy="3570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Data Cleaning &amp; Data Generation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 rot="2252742">
            <a:off x="7997998" y="5207577"/>
            <a:ext cx="3662655" cy="357083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Neural Architecture Search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642000" y="5678450"/>
            <a:ext cx="3662700" cy="3570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>
                <a:solidFill>
                  <a:srgbClr val="666666"/>
                </a:solidFill>
              </a:rPr>
              <a:t>…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Hyperparameter Optimization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Problem Definition</a:t>
            </a:r>
            <a:endParaRPr/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730800" y="3066150"/>
            <a:ext cx="11074800" cy="11748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000"/>
              <a:t>Given an unknown function </a:t>
            </a:r>
            <a:r>
              <a:rPr i="1" lang="de-DE" sz="2000"/>
              <a:t>f</a:t>
            </a:r>
            <a:r>
              <a:rPr lang="de-DE" sz="2000"/>
              <a:t>: Ө x 𝓧 🠒 ℝ with possible constraints ℂ, find ө ∈ Ө such that </a:t>
            </a:r>
            <a:r>
              <a:rPr i="1" lang="de-DE" sz="2000"/>
              <a:t>f</a:t>
            </a:r>
            <a:r>
              <a:rPr lang="de-DE" sz="2000"/>
              <a:t>(ө, </a:t>
            </a:r>
            <a:r>
              <a:rPr b="1" lang="de-DE" sz="2000"/>
              <a:t>x</a:t>
            </a:r>
            <a:r>
              <a:rPr lang="de-DE" sz="2000"/>
              <a:t>) is minimal and fulfills all constraints c ∈ ℂ for some </a:t>
            </a:r>
            <a:r>
              <a:rPr b="1" lang="de-DE" sz="2000"/>
              <a:t>x</a:t>
            </a:r>
            <a:r>
              <a:rPr lang="de-DE" sz="2000"/>
              <a:t> ~ p(</a:t>
            </a:r>
            <a:r>
              <a:rPr b="1" lang="de-DE" sz="2000"/>
              <a:t>X</a:t>
            </a:r>
            <a:r>
              <a:rPr lang="de-DE" sz="2000"/>
              <a:t>) where p is a distribution over 𝓧</a:t>
            </a:r>
            <a:endParaRPr sz="20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75" y="4014125"/>
            <a:ext cx="2774700" cy="23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500" y="4153350"/>
            <a:ext cx="4624499" cy="23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Grid/Random Search</a:t>
            </a:r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6" y="1945175"/>
            <a:ext cx="7150199" cy="36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8163550" y="2418600"/>
            <a:ext cx="3770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Random Search picks hyperparameter-configurations randomly and evaluates them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RS works better than GS in general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however: only efficient for low number of hyperparameters and if model training is not too expensive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Grid/Random Search</a:t>
            </a:r>
            <a:endParaRPr/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9" name="Google Shape;179;p27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implement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resource-intensive, especially for big problems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parallelize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does not include prior knowledge about hyperparameters (i.e. it doesn’t learn)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will find good hyperparameters in the long run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wastes resources by unnecessary exploration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30561" y="1769074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the problem with RS: we blindly search for hyperparameter-configurations without taking prior evaluations into consideration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BO tries to solve this: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>
                <a:solidFill>
                  <a:schemeClr val="dk1"/>
                </a:solidFill>
              </a:rPr>
              <a:t>we start sampling a configuration from a prior distribution and evaluate the sampled configuration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-DE" sz="1800">
                <a:solidFill>
                  <a:schemeClr val="dk1"/>
                </a:solidFill>
              </a:rPr>
              <a:t>after this we update our prior distribution using Bayes Rule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-DE" sz="1800">
                <a:solidFill>
                  <a:schemeClr val="dk1"/>
                </a:solidFill>
              </a:rPr>
              <a:t>the updated distribution is used to select the most promising configuration using an acquisition function (e.g. we choose the one with the lowest/highest expected value)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6" name="Google Shape;186;p28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Bayesian Optimization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25" y="4316350"/>
            <a:ext cx="3953975" cy="20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Bayesian Optimization with Gaussian Processes</a:t>
            </a:r>
            <a:endParaRPr/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9"/>
          <p:cNvGrpSpPr/>
          <p:nvPr/>
        </p:nvGrpSpPr>
        <p:grpSpPr>
          <a:xfrm>
            <a:off x="2048738" y="1747225"/>
            <a:ext cx="9701913" cy="2549376"/>
            <a:chOff x="2048738" y="1747225"/>
            <a:chExt cx="9701913" cy="2549376"/>
          </a:xfrm>
        </p:grpSpPr>
        <p:pic>
          <p:nvPicPr>
            <p:cNvPr id="196" name="Google Shape;19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8738" y="2731400"/>
              <a:ext cx="2257425" cy="58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93175" y="1747225"/>
              <a:ext cx="3399148" cy="254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52950" y="1899900"/>
              <a:ext cx="2597700" cy="239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29"/>
          <p:cNvGrpSpPr/>
          <p:nvPr/>
        </p:nvGrpSpPr>
        <p:grpSpPr>
          <a:xfrm>
            <a:off x="468900" y="4296601"/>
            <a:ext cx="10178523" cy="2256599"/>
            <a:chOff x="468900" y="4296601"/>
            <a:chExt cx="10178523" cy="2256599"/>
          </a:xfrm>
        </p:grpSpPr>
        <p:pic>
          <p:nvPicPr>
            <p:cNvPr id="200" name="Google Shape;200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900" y="5040850"/>
              <a:ext cx="6565025" cy="46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38625" y="4296601"/>
              <a:ext cx="3008798" cy="2256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9"/>
            <p:cNvSpPr txBox="1"/>
            <p:nvPr/>
          </p:nvSpPr>
          <p:spPr>
            <a:xfrm>
              <a:off x="1100925" y="5584850"/>
              <a:ext cx="499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/>
                <a:t>Intuition: Constrain possible functions to the subset of functions going through obtained Y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Bayesian Optimization with Gaussian Processes</a:t>
            </a:r>
            <a:endParaRPr/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0" y="2724075"/>
            <a:ext cx="6565025" cy="4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7825" y="1684451"/>
            <a:ext cx="3008798" cy="225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303975" y="3268075"/>
            <a:ext cx="499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Intuition: Constrain possible functions to the subset of functions going through obtained Y</a:t>
            </a:r>
            <a:endParaRPr b="1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775" y="5514899"/>
            <a:ext cx="32670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957975" y="4539325"/>
            <a:ext cx="494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We then still have to find the next value we suspect to optimize our objective. We do that using </a:t>
            </a:r>
            <a:r>
              <a:rPr b="1" i="1" lang="de-DE"/>
              <a:t>acquisition functions</a:t>
            </a:r>
            <a:r>
              <a:rPr b="1" lang="de-DE"/>
              <a:t>, for example Expected Improvement (EI): </a:t>
            </a:r>
            <a:endParaRPr b="1"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7472" y="3869375"/>
            <a:ext cx="2886306" cy="28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Bayesian Optimization with Gaussian Processes</a:t>
            </a:r>
            <a:endParaRPr/>
          </a:p>
        </p:txBody>
      </p:sp>
      <p:sp>
        <p:nvSpPr>
          <p:cNvPr id="222" name="Google Shape;222;p31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" name="Google Shape;223;p31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implement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scales cubic in the number of training points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regression = conditioning -&gt; we can exploit properties of Gaussian RVs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not well in high-dimensional hyperparameter-spaces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we can give theoretical guarantees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sample efficient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we can give uncertainty measures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730251" y="2073025"/>
            <a:ext cx="10227600" cy="4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/>
              <a:t>The Machine Learning Pipeline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/>
              <a:t>What is AutoML? An Overview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/>
              <a:t>Hyperparameter Optimization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/>
              <a:t>Neural Architecture Search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/>
              <a:t>Meta-Learning</a:t>
            </a:r>
            <a:endParaRPr/>
          </a:p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716285" y="1047600"/>
            <a:ext cx="5363614" cy="60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r>
              <a:rPr lang="de-DE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Sequential Model-Based Algorithm Configuration (SMAC)</a:t>
            </a:r>
            <a:endParaRPr/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3596900" y="5213325"/>
            <a:ext cx="1691700" cy="959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Initialize</a:t>
            </a:r>
            <a:endParaRPr b="1"/>
          </a:p>
        </p:txBody>
      </p:sp>
      <p:sp>
        <p:nvSpPr>
          <p:cNvPr id="232" name="Google Shape;232;p32"/>
          <p:cNvSpPr/>
          <p:nvPr/>
        </p:nvSpPr>
        <p:spPr>
          <a:xfrm>
            <a:off x="6974350" y="5213325"/>
            <a:ext cx="1691700" cy="959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Fit Surrogate</a:t>
            </a:r>
            <a:endParaRPr b="1"/>
          </a:p>
        </p:txBody>
      </p:sp>
      <p:cxnSp>
        <p:nvCxnSpPr>
          <p:cNvPr id="233" name="Google Shape;233;p32"/>
          <p:cNvCxnSpPr>
            <a:stCxn id="231" idx="3"/>
            <a:endCxn id="232" idx="1"/>
          </p:cNvCxnSpPr>
          <p:nvPr/>
        </p:nvCxnSpPr>
        <p:spPr>
          <a:xfrm>
            <a:off x="5288600" y="5692875"/>
            <a:ext cx="168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2"/>
          <p:cNvSpPr/>
          <p:nvPr/>
        </p:nvSpPr>
        <p:spPr>
          <a:xfrm>
            <a:off x="9732500" y="3634775"/>
            <a:ext cx="1691700" cy="959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Select Configurations</a:t>
            </a:r>
            <a:endParaRPr b="1"/>
          </a:p>
        </p:txBody>
      </p:sp>
      <p:cxnSp>
        <p:nvCxnSpPr>
          <p:cNvPr id="235" name="Google Shape;235;p32"/>
          <p:cNvCxnSpPr>
            <a:stCxn id="232" idx="3"/>
            <a:endCxn id="234" idx="1"/>
          </p:cNvCxnSpPr>
          <p:nvPr/>
        </p:nvCxnSpPr>
        <p:spPr>
          <a:xfrm flipH="1" rot="10800000">
            <a:off x="8666050" y="4114275"/>
            <a:ext cx="1066500" cy="15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2"/>
          <p:cNvSpPr/>
          <p:nvPr/>
        </p:nvSpPr>
        <p:spPr>
          <a:xfrm>
            <a:off x="6974350" y="2039688"/>
            <a:ext cx="1691700" cy="959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Intensify</a:t>
            </a:r>
            <a:endParaRPr b="1"/>
          </a:p>
        </p:txBody>
      </p:sp>
      <p:cxnSp>
        <p:nvCxnSpPr>
          <p:cNvPr id="237" name="Google Shape;237;p32"/>
          <p:cNvCxnSpPr>
            <a:stCxn id="234" idx="1"/>
            <a:endCxn id="236" idx="3"/>
          </p:cNvCxnSpPr>
          <p:nvPr/>
        </p:nvCxnSpPr>
        <p:spPr>
          <a:xfrm rot="10800000">
            <a:off x="8666000" y="2519225"/>
            <a:ext cx="1066500" cy="159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2"/>
          <p:cNvCxnSpPr>
            <a:stCxn id="236" idx="2"/>
            <a:endCxn id="232" idx="0"/>
          </p:cNvCxnSpPr>
          <p:nvPr/>
        </p:nvCxnSpPr>
        <p:spPr>
          <a:xfrm>
            <a:off x="7820200" y="2998788"/>
            <a:ext cx="0" cy="221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75" y="2458000"/>
            <a:ext cx="6669550" cy="254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SMAC - The Phases</a:t>
            </a:r>
            <a:endParaRPr/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733888" y="1618600"/>
            <a:ext cx="5293500" cy="235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8" name="Google Shape;248;p33"/>
          <p:cNvSpPr/>
          <p:nvPr/>
        </p:nvSpPr>
        <p:spPr>
          <a:xfrm>
            <a:off x="766088" y="4058200"/>
            <a:ext cx="5293500" cy="235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9" name="Google Shape;249;p33"/>
          <p:cNvSpPr/>
          <p:nvPr/>
        </p:nvSpPr>
        <p:spPr>
          <a:xfrm>
            <a:off x="6129713" y="1618600"/>
            <a:ext cx="5293500" cy="235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Google Shape;250;p33"/>
          <p:cNvSpPr/>
          <p:nvPr/>
        </p:nvSpPr>
        <p:spPr>
          <a:xfrm>
            <a:off x="6129713" y="4058200"/>
            <a:ext cx="5293500" cy="2356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" name="Google Shape;251;p33"/>
          <p:cNvSpPr txBox="1"/>
          <p:nvPr/>
        </p:nvSpPr>
        <p:spPr>
          <a:xfrm>
            <a:off x="909050" y="1618600"/>
            <a:ext cx="500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Initialize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sample a configuration from the configuration space and a problem instance &amp; run target algorithm once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report performance of target algorithm</a:t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6310425" y="1618600"/>
            <a:ext cx="500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Fit Model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given configuration-performance-pairs (𝜽, o), fit Random Forest to model relationship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as an extension RF can also be fitted incorporating features </a:t>
            </a:r>
            <a:r>
              <a:rPr b="1" i="1" lang="de-DE"/>
              <a:t>x</a:t>
            </a:r>
            <a:r>
              <a:rPr lang="de-DE"/>
              <a:t> describing problem instance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de-DE"/>
              <a:t>x</a:t>
            </a:r>
            <a:r>
              <a:rPr lang="de-DE"/>
              <a:t> would be </a:t>
            </a:r>
            <a:r>
              <a:rPr i="1" lang="de-DE"/>
              <a:t>meta-knowledge</a:t>
            </a:r>
            <a:r>
              <a:rPr lang="de-DE"/>
              <a:t> in context of HO in ML that is shared across tasks (we’ll see this later)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909050" y="4066600"/>
            <a:ext cx="500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Select Configuration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Expected Improvement (EI) is computed for a subset of configurations </a:t>
            </a:r>
            <a:r>
              <a:rPr lang="de-DE">
                <a:solidFill>
                  <a:schemeClr val="dk1"/>
                </a:solidFill>
              </a:rPr>
              <a:t>𝜽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next configurations computed by: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>
                <a:solidFill>
                  <a:schemeClr val="dk1"/>
                </a:solidFill>
              </a:rPr>
              <a:t>compute EI for each 𝜽 seen so far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>
                <a:solidFill>
                  <a:schemeClr val="dk1"/>
                </a:solidFill>
              </a:rPr>
              <a:t>pick 10 best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>
                <a:solidFill>
                  <a:schemeClr val="dk1"/>
                </a:solidFill>
              </a:rPr>
              <a:t>compute neighbours of 10 best (by manipulating them)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>
                <a:solidFill>
                  <a:schemeClr val="dk1"/>
                </a:solidFill>
              </a:rPr>
              <a:t>run local search to find a set of good configurations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6272675" y="4066600"/>
            <a:ext cx="500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Intensify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basically an uncertainty-reduction mechanism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each configuration selected by previous step is tested as long as it is not worse than the best configuration seen so far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as it gets worse once → reject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if it does not get worse → accept as new “best” configuration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SMAC</a:t>
            </a:r>
            <a:endParaRPr/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2" name="Google Shape;262;p34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very effective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less sample efficient than BO with GPs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uses cheap and simple surrogates (RFs)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intensify mechanism can be very resource-intensive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can give uncertainty measures (approximately)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no theoretical guarantees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reduces uncertainty by testing configurations multiple times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works well with high dimensional, mixed configuration spaces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two basic operations: mutation and crossover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de-DE" sz="2000"/>
              <a:t>mutation: randomly change a part of the “gene”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de-DE" sz="2000"/>
              <a:t>crossover: choose best performing “genes” and mix them randomly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9" name="Google Shape;269;p35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Genetic Algorithms</a:t>
            </a:r>
            <a:endParaRPr/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450" y="3548000"/>
            <a:ext cx="4231574" cy="298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Genetic Algorithms</a:t>
            </a:r>
            <a:endParaRPr/>
          </a:p>
        </p:txBody>
      </p:sp>
      <p:sp>
        <p:nvSpPr>
          <p:cNvPr id="278" name="Google Shape;278;p36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9" name="Google Shape;279;p36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implement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not very sample-efficient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constraint exploration to promising regions of search space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curse of dimensionality (in the sense of high-dimensional hyperparameter-spaces)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Reinforcement Learning</a:t>
            </a:r>
            <a:endParaRPr/>
          </a:p>
        </p:txBody>
      </p:sp>
      <p:sp>
        <p:nvSpPr>
          <p:cNvPr id="286" name="Google Shape;286;p37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25" y="1573650"/>
            <a:ext cx="86487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747750" y="4864900"/>
            <a:ext cx="1060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in our case: R</a:t>
            </a:r>
            <a:r>
              <a:rPr baseline="-25000" lang="de-DE" sz="2000"/>
              <a:t>t</a:t>
            </a:r>
            <a:r>
              <a:rPr lang="de-DE" sz="2000"/>
              <a:t> is performance measure, A</a:t>
            </a:r>
            <a:r>
              <a:rPr baseline="-25000" lang="de-DE" sz="2000"/>
              <a:t>t</a:t>
            </a:r>
            <a:r>
              <a:rPr lang="de-DE" sz="2000"/>
              <a:t> is selection of hyperparameters and state S</a:t>
            </a:r>
            <a:r>
              <a:rPr baseline="-25000" lang="de-DE" sz="2000"/>
              <a:t>t</a:t>
            </a:r>
            <a:r>
              <a:rPr lang="de-DE" sz="2000"/>
              <a:t> can be anything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sometimes S</a:t>
            </a:r>
            <a:r>
              <a:rPr baseline="-25000" lang="de-DE" sz="2000"/>
              <a:t>t</a:t>
            </a:r>
            <a:r>
              <a:rPr lang="de-DE" sz="2000"/>
              <a:t> is </a:t>
            </a:r>
            <a:r>
              <a:rPr lang="de-DE" sz="2000"/>
              <a:t>omitted</a:t>
            </a:r>
            <a:r>
              <a:rPr lang="de-DE" sz="2000"/>
              <a:t>, resulting in a simpler bandit-problem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Reinforcement Learning</a:t>
            </a:r>
            <a:endParaRPr/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6" name="Google Shape;296;p38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allows for arbitrarily complex agents (even use of NNs)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not very sample-efficient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can handle large search spaces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come with own hyperparameters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learned policies can be reused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resource-hungry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Hands-On Time!</a:t>
            </a:r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25" y="3222450"/>
            <a:ext cx="4742975" cy="27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Neural Architecture Search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What is Neural Architecture Search (NAS)?</a:t>
            </a:r>
            <a:endParaRPr/>
          </a:p>
        </p:txBody>
      </p:sp>
      <p:sp>
        <p:nvSpPr>
          <p:cNvPr id="314" name="Google Shape;314;p41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25" y="2188325"/>
            <a:ext cx="4994100" cy="20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20689">
            <a:off x="5380750" y="2577950"/>
            <a:ext cx="5492650" cy="281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88705">
            <a:off x="1768250" y="3595675"/>
            <a:ext cx="3931601" cy="19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5067450" y="5151025"/>
            <a:ext cx="168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100"/>
              <a:t>…</a:t>
            </a:r>
            <a:endParaRPr b="1"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Some Rules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simply reuse what we know from HO: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Genetic Algorithms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Bayesian Optimization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Random Search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de-DE" sz="2000"/>
              <a:t>and </a:t>
            </a:r>
            <a:r>
              <a:rPr b="1" lang="de-DE" sz="2000"/>
              <a:t>yes,</a:t>
            </a:r>
            <a:r>
              <a:rPr lang="de-DE" sz="2000"/>
              <a:t> neural architectures are </a:t>
            </a:r>
            <a:r>
              <a:rPr b="1" lang="de-DE" sz="2000"/>
              <a:t>hyperparameters</a:t>
            </a:r>
            <a:r>
              <a:rPr lang="de-DE" sz="2000"/>
              <a:t>!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but: the known approaches don’t scale well, they ignore crucial requirements of NAS (in the ML-lingo: they have a bad inductive bias for NAS)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42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Naive Approaches</a:t>
            </a:r>
            <a:endParaRPr/>
          </a:p>
        </p:txBody>
      </p:sp>
      <p:sp>
        <p:nvSpPr>
          <p:cNvPr id="326" name="Google Shape;326;p42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730549" y="185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key insights: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neural networks are Directed Acyclic Graphs (DAGs)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after adjusting the architecture, we don’t have to retrain everything from scratch (</a:t>
            </a:r>
            <a:r>
              <a:rPr b="1" lang="de-DE">
                <a:solidFill>
                  <a:schemeClr val="dk1"/>
                </a:solidFill>
              </a:rPr>
              <a:t>parameters can be shared across architectures</a:t>
            </a:r>
            <a:r>
              <a:rPr lang="de-DE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43"/>
          <p:cNvSpPr txBox="1"/>
          <p:nvPr>
            <p:ph idx="2" type="body"/>
          </p:nvPr>
        </p:nvSpPr>
        <p:spPr>
          <a:xfrm>
            <a:off x="730549" y="927625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“Efficient” NAS (ENAS)</a:t>
            </a:r>
            <a:endParaRPr/>
          </a:p>
        </p:txBody>
      </p:sp>
      <p:sp>
        <p:nvSpPr>
          <p:cNvPr id="334" name="Google Shape;334;p43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900" y="3295125"/>
            <a:ext cx="52292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idx="2" type="body"/>
          </p:nvPr>
        </p:nvSpPr>
        <p:spPr>
          <a:xfrm>
            <a:off x="730549" y="11122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ENAS - Architecture</a:t>
            </a:r>
            <a:endParaRPr/>
          </a:p>
        </p:txBody>
      </p:sp>
      <p:sp>
        <p:nvSpPr>
          <p:cNvPr id="342" name="Google Shape;342;p44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4578275" y="1966425"/>
            <a:ext cx="3193500" cy="135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Controller-RNN</a:t>
            </a:r>
            <a:endParaRPr sz="2000"/>
          </a:p>
        </p:txBody>
      </p:sp>
      <p:sp>
        <p:nvSpPr>
          <p:cNvPr id="344" name="Google Shape;344;p44"/>
          <p:cNvSpPr/>
          <p:nvPr/>
        </p:nvSpPr>
        <p:spPr>
          <a:xfrm>
            <a:off x="4578275" y="4361925"/>
            <a:ext cx="3193500" cy="135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Neural Network</a:t>
            </a:r>
            <a:endParaRPr sz="2000"/>
          </a:p>
        </p:txBody>
      </p:sp>
      <p:cxnSp>
        <p:nvCxnSpPr>
          <p:cNvPr id="345" name="Google Shape;345;p44"/>
          <p:cNvCxnSpPr>
            <a:stCxn id="343" idx="2"/>
            <a:endCxn id="344" idx="0"/>
          </p:cNvCxnSpPr>
          <p:nvPr/>
        </p:nvCxnSpPr>
        <p:spPr>
          <a:xfrm>
            <a:off x="6175025" y="3323325"/>
            <a:ext cx="0" cy="10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44"/>
          <p:cNvCxnSpPr>
            <a:endCxn id="344" idx="1"/>
          </p:cNvCxnSpPr>
          <p:nvPr/>
        </p:nvCxnSpPr>
        <p:spPr>
          <a:xfrm>
            <a:off x="3064475" y="5040375"/>
            <a:ext cx="15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4"/>
          <p:cNvCxnSpPr/>
          <p:nvPr/>
        </p:nvCxnSpPr>
        <p:spPr>
          <a:xfrm flipH="1" rot="10800000">
            <a:off x="7771775" y="4789425"/>
            <a:ext cx="1440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4"/>
          <p:cNvSpPr txBox="1"/>
          <p:nvPr/>
        </p:nvSpPr>
        <p:spPr>
          <a:xfrm>
            <a:off x="2510725" y="4789425"/>
            <a:ext cx="3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𝑿</a:t>
            </a:r>
            <a:endParaRPr sz="2000"/>
          </a:p>
        </p:txBody>
      </p:sp>
      <p:sp>
        <p:nvSpPr>
          <p:cNvPr id="349" name="Google Shape;349;p44"/>
          <p:cNvSpPr txBox="1"/>
          <p:nvPr/>
        </p:nvSpPr>
        <p:spPr>
          <a:xfrm>
            <a:off x="9590225" y="4593975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l(</a:t>
            </a:r>
            <a:r>
              <a:rPr lang="de-DE"/>
              <a:t>𝒚, </a:t>
            </a:r>
            <a:r>
              <a:rPr lang="de-DE">
                <a:solidFill>
                  <a:schemeClr val="dk1"/>
                </a:solidFill>
              </a:rPr>
              <a:t>𝒚’)</a:t>
            </a:r>
            <a:endParaRPr/>
          </a:p>
        </p:txBody>
      </p:sp>
      <p:cxnSp>
        <p:nvCxnSpPr>
          <p:cNvPr id="350" name="Google Shape;350;p44"/>
          <p:cNvCxnSpPr/>
          <p:nvPr/>
        </p:nvCxnSpPr>
        <p:spPr>
          <a:xfrm flipH="1">
            <a:off x="7753575" y="5317175"/>
            <a:ext cx="144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4"/>
          <p:cNvSpPr txBox="1"/>
          <p:nvPr/>
        </p:nvSpPr>
        <p:spPr>
          <a:xfrm>
            <a:off x="9590225" y="5121725"/>
            <a:ext cx="7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l(𝒚, </a:t>
            </a:r>
            <a:r>
              <a:rPr lang="de-DE">
                <a:solidFill>
                  <a:schemeClr val="dk1"/>
                </a:solidFill>
              </a:rPr>
              <a:t>𝒚’)</a:t>
            </a:r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7933325" y="5326475"/>
            <a:ext cx="11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backprop</a:t>
            </a:r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6248925" y="3642525"/>
            <a:ext cx="11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sample</a:t>
            </a:r>
            <a:endParaRPr/>
          </a:p>
        </p:txBody>
      </p:sp>
      <p:sp>
        <p:nvSpPr>
          <p:cNvPr id="354" name="Google Shape;354;p44"/>
          <p:cNvSpPr txBox="1"/>
          <p:nvPr/>
        </p:nvSpPr>
        <p:spPr>
          <a:xfrm>
            <a:off x="6018125" y="2861950"/>
            <a:ext cx="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𝜽</a:t>
            </a:r>
            <a:endParaRPr/>
          </a:p>
        </p:txBody>
      </p:sp>
      <p:sp>
        <p:nvSpPr>
          <p:cNvPr id="355" name="Google Shape;355;p44"/>
          <p:cNvSpPr txBox="1"/>
          <p:nvPr/>
        </p:nvSpPr>
        <p:spPr>
          <a:xfrm>
            <a:off x="5990375" y="5282025"/>
            <a:ext cx="3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𝝎</a:t>
            </a:r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332375" y="2741950"/>
            <a:ext cx="304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/>
              <a:t>Phase 1: fix </a:t>
            </a:r>
            <a:r>
              <a:rPr lang="de-DE" sz="1900">
                <a:solidFill>
                  <a:schemeClr val="dk1"/>
                </a:solidFill>
              </a:rPr>
              <a:t>𝜽 and train 𝝎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900">
                <a:solidFill>
                  <a:schemeClr val="dk1"/>
                </a:solidFill>
              </a:rPr>
              <a:t>Phase 2: fix 𝝎 and train 𝜽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ENAS</a:t>
            </a:r>
            <a:endParaRPr/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4" name="Google Shape;364;p45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efficient in contrast to other methods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still long runtimes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RNN can be reused for similar problems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no guarantees on optimality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design search space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based on key idea of ENAS: Define search space as a single DAG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instead of a RNN producing architectures, we use standard SGD to optimize DAG itself</a:t>
            </a:r>
            <a:endParaRPr sz="2000"/>
          </a:p>
        </p:txBody>
      </p:sp>
      <p:sp>
        <p:nvSpPr>
          <p:cNvPr id="371" name="Google Shape;371;p46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Differentiable Architecture Search (DARTS)</a:t>
            </a:r>
            <a:endParaRPr/>
          </a:p>
        </p:txBody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00" y="2994825"/>
            <a:ext cx="6456275" cy="3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4400" y="3930800"/>
            <a:ext cx="49244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DARTS: Optimizing Architecture and Parameters</a:t>
            </a:r>
            <a:endParaRPr/>
          </a:p>
        </p:txBody>
      </p:sp>
      <p:sp>
        <p:nvSpPr>
          <p:cNvPr id="381" name="Google Shape;381;p47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/>
          <p:nvPr/>
        </p:nvSpPr>
        <p:spPr>
          <a:xfrm>
            <a:off x="1384600" y="2834275"/>
            <a:ext cx="3138300" cy="21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/>
              <a:t>Architecture Step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1"/>
                </a:solidFill>
              </a:rPr>
              <a:t>one step of SGD on architecture</a:t>
            </a:r>
            <a:endParaRPr sz="2500"/>
          </a:p>
        </p:txBody>
      </p:sp>
      <p:sp>
        <p:nvSpPr>
          <p:cNvPr id="383" name="Google Shape;383;p47"/>
          <p:cNvSpPr/>
          <p:nvPr/>
        </p:nvSpPr>
        <p:spPr>
          <a:xfrm>
            <a:off x="7398150" y="2834275"/>
            <a:ext cx="3138300" cy="214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/>
              <a:t>Parameter</a:t>
            </a:r>
            <a:r>
              <a:rPr lang="de-DE" sz="2500"/>
              <a:t> Step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one step of SGD on parameters</a:t>
            </a:r>
            <a:endParaRPr sz="1500"/>
          </a:p>
        </p:txBody>
      </p:sp>
      <p:cxnSp>
        <p:nvCxnSpPr>
          <p:cNvPr id="384" name="Google Shape;384;p47"/>
          <p:cNvCxnSpPr>
            <a:stCxn id="382" idx="0"/>
            <a:endCxn id="383" idx="0"/>
          </p:cNvCxnSpPr>
          <p:nvPr/>
        </p:nvCxnSpPr>
        <p:spPr>
          <a:xfrm flipH="1" rot="-5400000">
            <a:off x="5960200" y="-172175"/>
            <a:ext cx="600" cy="6013500"/>
          </a:xfrm>
          <a:prstGeom prst="curvedConnector3">
            <a:avLst>
              <a:gd fmla="val -861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7"/>
          <p:cNvCxnSpPr/>
          <p:nvPr/>
        </p:nvCxnSpPr>
        <p:spPr>
          <a:xfrm flipH="1" rot="5400000">
            <a:off x="5960200" y="1969225"/>
            <a:ext cx="600" cy="6013500"/>
          </a:xfrm>
          <a:prstGeom prst="curvedConnector3">
            <a:avLst>
              <a:gd fmla="val -861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01" y="4435500"/>
            <a:ext cx="2766098" cy="5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DARTS</a:t>
            </a:r>
            <a:endParaRPr/>
          </a:p>
        </p:txBody>
      </p:sp>
      <p:sp>
        <p:nvSpPr>
          <p:cNvPr id="393" name="Google Shape;393;p48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4" name="Google Shape;394;p48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very efficient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has shown </a:t>
                      </a:r>
                      <a:r>
                        <a:rPr lang="de-DE" sz="1600"/>
                        <a:t>insatiable</a:t>
                      </a:r>
                      <a:r>
                        <a:rPr lang="de-DE" sz="1600"/>
                        <a:t> behavior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SGD can be used to tune architecture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no guarantees on optimality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design search space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ML is no longer being done on one machine: NAS has to be done distributed/federated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common NAS-algorithms don’t tune other hyperparameters: this should be changed!</a:t>
            </a:r>
            <a:endParaRPr sz="2000"/>
          </a:p>
        </p:txBody>
      </p:sp>
      <p:sp>
        <p:nvSpPr>
          <p:cNvPr id="401" name="Google Shape;401;p49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FEATHERS</a:t>
            </a:r>
            <a:endParaRPr/>
          </a:p>
        </p:txBody>
      </p:sp>
      <p:sp>
        <p:nvSpPr>
          <p:cNvPr id="402" name="Google Shape;402;p49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00" y="2995625"/>
            <a:ext cx="4250626" cy="3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0925" y="3801000"/>
            <a:ext cx="52101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FEATHERS’ Optimization Strategy</a:t>
            </a:r>
            <a:endParaRPr/>
          </a:p>
        </p:txBody>
      </p:sp>
      <p:sp>
        <p:nvSpPr>
          <p:cNvPr id="411" name="Google Shape;411;p50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0"/>
          <p:cNvSpPr/>
          <p:nvPr/>
        </p:nvSpPr>
        <p:spPr>
          <a:xfrm>
            <a:off x="2539525" y="2200350"/>
            <a:ext cx="18825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HO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using a bandit-approach</a:t>
            </a:r>
            <a:endParaRPr/>
          </a:p>
        </p:txBody>
      </p:sp>
      <p:sp>
        <p:nvSpPr>
          <p:cNvPr id="413" name="Google Shape;413;p50"/>
          <p:cNvSpPr/>
          <p:nvPr/>
        </p:nvSpPr>
        <p:spPr>
          <a:xfrm>
            <a:off x="6744700" y="2200350"/>
            <a:ext cx="18825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NAS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using DARTS on clients &amp; FedAvg</a:t>
            </a:r>
            <a:endParaRPr/>
          </a:p>
        </p:txBody>
      </p:sp>
      <p:cxnSp>
        <p:nvCxnSpPr>
          <p:cNvPr id="414" name="Google Shape;414;p50"/>
          <p:cNvCxnSpPr>
            <a:stCxn id="412" idx="0"/>
            <a:endCxn id="413" idx="0"/>
          </p:cNvCxnSpPr>
          <p:nvPr/>
        </p:nvCxnSpPr>
        <p:spPr>
          <a:xfrm flipH="1" rot="-5400000">
            <a:off x="5583025" y="98100"/>
            <a:ext cx="600" cy="4205100"/>
          </a:xfrm>
          <a:prstGeom prst="curvedConnector3">
            <a:avLst>
              <a:gd fmla="val -84891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50"/>
          <p:cNvCxnSpPr/>
          <p:nvPr/>
        </p:nvCxnSpPr>
        <p:spPr>
          <a:xfrm flipH="1" rot="5400000">
            <a:off x="5583025" y="1478700"/>
            <a:ext cx="600" cy="4205100"/>
          </a:xfrm>
          <a:prstGeom prst="curvedConnector3">
            <a:avLst>
              <a:gd fmla="val -84891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50"/>
          <p:cNvSpPr/>
          <p:nvPr/>
        </p:nvSpPr>
        <p:spPr>
          <a:xfrm>
            <a:off x="6744663" y="4803625"/>
            <a:ext cx="18825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SGD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using architecture </a:t>
            </a:r>
            <a:r>
              <a:rPr b="1" lang="de-DE"/>
              <a:t>a </a:t>
            </a:r>
            <a:r>
              <a:rPr lang="de-DE"/>
              <a:t>&amp; </a:t>
            </a:r>
            <a:r>
              <a:rPr lang="de-DE"/>
              <a:t>FedAvg</a:t>
            </a:r>
            <a:endParaRPr/>
          </a:p>
        </p:txBody>
      </p:sp>
      <p:sp>
        <p:nvSpPr>
          <p:cNvPr id="417" name="Google Shape;417;p50"/>
          <p:cNvSpPr/>
          <p:nvPr/>
        </p:nvSpPr>
        <p:spPr>
          <a:xfrm>
            <a:off x="2539488" y="4803625"/>
            <a:ext cx="18825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HO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using a bandit-approach</a:t>
            </a:r>
            <a:endParaRPr/>
          </a:p>
        </p:txBody>
      </p:sp>
      <p:cxnSp>
        <p:nvCxnSpPr>
          <p:cNvPr id="418" name="Google Shape;418;p50"/>
          <p:cNvCxnSpPr/>
          <p:nvPr/>
        </p:nvCxnSpPr>
        <p:spPr>
          <a:xfrm flipH="1" rot="5400000">
            <a:off x="5583025" y="4081975"/>
            <a:ext cx="600" cy="4205100"/>
          </a:xfrm>
          <a:prstGeom prst="curvedConnector3">
            <a:avLst>
              <a:gd fmla="val -84891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0"/>
          <p:cNvCxnSpPr/>
          <p:nvPr/>
        </p:nvCxnSpPr>
        <p:spPr>
          <a:xfrm flipH="1" rot="-5400000">
            <a:off x="5583025" y="2700775"/>
            <a:ext cx="600" cy="4205100"/>
          </a:xfrm>
          <a:prstGeom prst="curvedConnector3">
            <a:avLst>
              <a:gd fmla="val -84891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0"/>
          <p:cNvCxnSpPr>
            <a:stCxn id="413" idx="3"/>
            <a:endCxn id="416" idx="3"/>
          </p:cNvCxnSpPr>
          <p:nvPr/>
        </p:nvCxnSpPr>
        <p:spPr>
          <a:xfrm>
            <a:off x="8627200" y="2890650"/>
            <a:ext cx="600" cy="2603400"/>
          </a:xfrm>
          <a:prstGeom prst="curvedConnector3">
            <a:avLst>
              <a:gd fmla="val 151766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50"/>
          <p:cNvSpPr txBox="1"/>
          <p:nvPr/>
        </p:nvSpPr>
        <p:spPr>
          <a:xfrm>
            <a:off x="9626375" y="3669400"/>
            <a:ext cx="188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set architecture </a:t>
            </a:r>
            <a:r>
              <a:rPr b="1" lang="de-DE"/>
              <a:t>a</a:t>
            </a:r>
            <a:r>
              <a:rPr lang="de-DE"/>
              <a:t> found during first stage</a:t>
            </a:r>
            <a:endParaRPr/>
          </a:p>
        </p:txBody>
      </p:sp>
      <p:sp>
        <p:nvSpPr>
          <p:cNvPr id="422" name="Google Shape;422;p50"/>
          <p:cNvSpPr txBox="1"/>
          <p:nvPr/>
        </p:nvSpPr>
        <p:spPr>
          <a:xfrm>
            <a:off x="255825" y="2308475"/>
            <a:ext cx="18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Stage 1:</a:t>
            </a:r>
            <a:endParaRPr b="1" sz="1800"/>
          </a:p>
        </p:txBody>
      </p:sp>
      <p:sp>
        <p:nvSpPr>
          <p:cNvPr id="423" name="Google Shape;423;p50"/>
          <p:cNvSpPr txBox="1"/>
          <p:nvPr/>
        </p:nvSpPr>
        <p:spPr>
          <a:xfrm>
            <a:off x="255825" y="5170100"/>
            <a:ext cx="18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Stage 2:</a:t>
            </a:r>
            <a:endParaRPr b="1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FEATHERS</a:t>
            </a:r>
            <a:endParaRPr/>
          </a:p>
        </p:txBody>
      </p:sp>
      <p:sp>
        <p:nvSpPr>
          <p:cNvPr id="430" name="Google Shape;430;p51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1" name="Google Shape;431;p51"/>
          <p:cNvGraphicFramePr/>
          <p:nvPr/>
        </p:nvGraphicFramePr>
        <p:xfrm>
          <a:off x="952488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5141925"/>
                <a:gridCol w="5141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Advantages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600"/>
                        <a:t>Disadvantages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</a:t>
                      </a:r>
                      <a:r>
                        <a:rPr lang="de-DE" sz="1600"/>
                        <a:t>fficient since based on DARTS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sometimes inherits instable behavior of DARTS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SGD can be used to tune architecture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more resource-intensive due to added HO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easy to design search space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optimizes arbitrary hyperparameters on top of architecture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/>
                        <a:t>operates in distributed/federated scenarios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Please follow these rules during the online-workshop: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stay muted (except if you are allowed to speak up of course!)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write questions in the chat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during discussions use the “raise hand”-feature</a:t>
            </a:r>
            <a:endParaRPr sz="1800"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Some Rules</a:t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Hands-On Time!</a:t>
            </a:r>
            <a:endParaRPr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25" y="3222450"/>
            <a:ext cx="4742975" cy="27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Meta-Learning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idx="1" type="body"/>
          </p:nvPr>
        </p:nvSpPr>
        <p:spPr>
          <a:xfrm>
            <a:off x="730549" y="20396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meta-learning = learning to learn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i.e. identify domain-independent knowledge that helps us learning future tasks better/faster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54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What is Meta-Learning?</a:t>
            </a:r>
            <a:endParaRPr/>
          </a:p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54"/>
          <p:cNvGrpSpPr/>
          <p:nvPr/>
        </p:nvGrpSpPr>
        <p:grpSpPr>
          <a:xfrm>
            <a:off x="1131025" y="3857675"/>
            <a:ext cx="3290299" cy="1361250"/>
            <a:chOff x="1131025" y="3857675"/>
            <a:chExt cx="3290299" cy="1361250"/>
          </a:xfrm>
        </p:grpSpPr>
        <p:pic>
          <p:nvPicPr>
            <p:cNvPr id="452" name="Google Shape;45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1025" y="3857675"/>
              <a:ext cx="1361226" cy="136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18500" y="3986875"/>
              <a:ext cx="1102824" cy="1102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" name="Google Shape;454;p54"/>
          <p:cNvGrpSpPr/>
          <p:nvPr/>
        </p:nvGrpSpPr>
        <p:grpSpPr>
          <a:xfrm>
            <a:off x="6419825" y="3180829"/>
            <a:ext cx="5248551" cy="2807496"/>
            <a:chOff x="6419825" y="3180829"/>
            <a:chExt cx="5248551" cy="2807496"/>
          </a:xfrm>
        </p:grpSpPr>
        <p:pic>
          <p:nvPicPr>
            <p:cNvPr id="455" name="Google Shape;45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92688" y="3310028"/>
              <a:ext cx="1102824" cy="1102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19825" y="3180832"/>
              <a:ext cx="1361226" cy="1361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07150" y="3180829"/>
              <a:ext cx="1361226" cy="1361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54"/>
            <p:cNvSpPr txBox="1"/>
            <p:nvPr/>
          </p:nvSpPr>
          <p:spPr>
            <a:xfrm>
              <a:off x="6728875" y="4846225"/>
              <a:ext cx="1495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/>
                <a:t>Tent</a:t>
              </a:r>
              <a:endParaRPr sz="2000"/>
            </a:p>
          </p:txBody>
        </p:sp>
        <p:sp>
          <p:nvSpPr>
            <p:cNvPr id="459" name="Google Shape;459;p54"/>
            <p:cNvSpPr txBox="1"/>
            <p:nvPr/>
          </p:nvSpPr>
          <p:spPr>
            <a:xfrm>
              <a:off x="7425875" y="5495725"/>
              <a:ext cx="1495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/>
                <a:t>Shoe</a:t>
              </a:r>
              <a:endParaRPr sz="2000"/>
            </a:p>
          </p:txBody>
        </p:sp>
        <p:sp>
          <p:nvSpPr>
            <p:cNvPr id="460" name="Google Shape;460;p54"/>
            <p:cNvSpPr txBox="1"/>
            <p:nvPr/>
          </p:nvSpPr>
          <p:spPr>
            <a:xfrm>
              <a:off x="9396600" y="5089725"/>
              <a:ext cx="1495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000"/>
                <a:t>Ball</a:t>
              </a:r>
              <a:endParaRPr sz="2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"/>
          <p:cNvSpPr txBox="1"/>
          <p:nvPr>
            <p:ph idx="1" type="body"/>
          </p:nvPr>
        </p:nvSpPr>
        <p:spPr>
          <a:xfrm>
            <a:off x="730800" y="2091599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instead of optimizing model parameters s.t. they minimize some loss over a single dataset, we aim to solve the following problem:</a:t>
            </a:r>
            <a:endParaRPr sz="2000"/>
          </a:p>
        </p:txBody>
      </p:sp>
      <p:sp>
        <p:nvSpPr>
          <p:cNvPr id="467" name="Google Shape;467;p55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What is Meta-Learning?</a:t>
            </a:r>
            <a:endParaRPr/>
          </a:p>
        </p:txBody>
      </p:sp>
      <p:sp>
        <p:nvSpPr>
          <p:cNvPr id="468" name="Google Shape;468;p55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388" y="3246149"/>
            <a:ext cx="34385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5"/>
          <p:cNvSpPr txBox="1"/>
          <p:nvPr>
            <p:ph idx="1" type="body"/>
          </p:nvPr>
        </p:nvSpPr>
        <p:spPr>
          <a:xfrm>
            <a:off x="730550" y="4046774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here, p(D) is a distribution over tasks/datasets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idx="1" type="body"/>
          </p:nvPr>
        </p:nvSpPr>
        <p:spPr>
          <a:xfrm>
            <a:off x="781075" y="4495574"/>
            <a:ext cx="10727700" cy="15645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assuming that the tasks are similar, we can e.g.: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rank the configurations w.r.t. accuracy (per task or globally)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design the search space s.t. it is constrained to useful configurations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assess hyperparameter-importance and focus on these during optimization (e.g. via fANOVA)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56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Task-Independent Approaches</a:t>
            </a:r>
            <a:endParaRPr/>
          </a:p>
        </p:txBody>
      </p:sp>
      <p:sp>
        <p:nvSpPr>
          <p:cNvPr id="478" name="Google Shape;478;p56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9" name="Google Shape;479;p56"/>
          <p:cNvGraphicFramePr/>
          <p:nvPr/>
        </p:nvGraphicFramePr>
        <p:xfrm>
          <a:off x="952700" y="218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{DDB0370D-7C2C-43A9-ACB6-69B89692C40F}</a:tableStyleId>
              </a:tblPr>
              <a:tblGrid>
                <a:gridCol w="2056775"/>
                <a:gridCol w="2056775"/>
                <a:gridCol w="2056775"/>
                <a:gridCol w="2056775"/>
                <a:gridCol w="2056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Task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Number of Trees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Tree Depth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Split-Criterion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entropy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gini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gini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Meta-Features</a:t>
            </a:r>
            <a:endParaRPr/>
          </a:p>
        </p:txBody>
      </p:sp>
      <p:sp>
        <p:nvSpPr>
          <p:cNvPr id="486" name="Google Shape;486;p57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50" y="2498225"/>
            <a:ext cx="731520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/>
          <p:nvPr/>
        </p:nvSpPr>
        <p:spPr>
          <a:xfrm>
            <a:off x="445750" y="2375750"/>
            <a:ext cx="7315200" cy="3197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7"/>
          <p:cNvSpPr/>
          <p:nvPr/>
        </p:nvSpPr>
        <p:spPr>
          <a:xfrm>
            <a:off x="7863775" y="3683000"/>
            <a:ext cx="1317300" cy="5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5325" y="3484725"/>
            <a:ext cx="1167862" cy="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What is Task Similarity?</a:t>
            </a:r>
            <a:endParaRPr/>
          </a:p>
        </p:txBody>
      </p:sp>
      <p:sp>
        <p:nvSpPr>
          <p:cNvPr id="497" name="Google Shape;497;p58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525" y="1820025"/>
            <a:ext cx="4037120" cy="45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0739">
            <a:off x="4387787" y="2013606"/>
            <a:ext cx="2247101" cy="126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44230">
            <a:off x="6798992" y="2365815"/>
            <a:ext cx="2720941" cy="13133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/>
          <p:nvPr/>
        </p:nvSpPr>
        <p:spPr>
          <a:xfrm>
            <a:off x="7511825" y="5631875"/>
            <a:ext cx="67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000">
                <a:solidFill>
                  <a:srgbClr val="FFFF00"/>
                </a:solidFill>
              </a:rPr>
              <a:t>?</a:t>
            </a:r>
            <a:endParaRPr b="1" sz="4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Meta-Features describe e.g. the learning process, common concepts shared across tasks, …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de-DE" sz="2000"/>
              <a:t>Approaches: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manually design Meta-Features (e.g. compute statistics of each dataset we obtain such as number of samples, mean per feature, std per feature, correlations, …)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learn task-embeddings, i.e. learn a function f(x) that maps tasks (data + additional information such as descriptions) into a </a:t>
            </a:r>
            <a:r>
              <a:rPr i="1" lang="de-DE">
                <a:solidFill>
                  <a:schemeClr val="dk1"/>
                </a:solidFill>
              </a:rPr>
              <a:t>n</a:t>
            </a:r>
            <a:r>
              <a:rPr lang="de-DE">
                <a:solidFill>
                  <a:schemeClr val="dk1"/>
                </a:solidFill>
              </a:rPr>
              <a:t>-dimensional vector-space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de-DE">
                <a:solidFill>
                  <a:schemeClr val="dk1"/>
                </a:solidFill>
              </a:rPr>
              <a:t>these embeddings can be used together with algorithm configurations to build models predicting good hyperparameters for a given task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59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(Learning) Meta-Features</a:t>
            </a:r>
            <a:endParaRPr/>
          </a:p>
        </p:txBody>
      </p:sp>
      <p:sp>
        <p:nvSpPr>
          <p:cNvPr id="509" name="Google Shape;509;p59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/>
          <p:nvPr>
            <p:ph idx="1" type="body"/>
          </p:nvPr>
        </p:nvSpPr>
        <p:spPr>
          <a:xfrm>
            <a:off x="730799" y="2091599"/>
            <a:ext cx="107277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we train a model (NN) on some task </a:t>
            </a:r>
            <a:r>
              <a:rPr i="1" lang="de-DE" sz="2000"/>
              <a:t>t</a:t>
            </a:r>
            <a:r>
              <a:rPr baseline="-25000" i="1" lang="de-DE" sz="2000"/>
              <a:t>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now, we obtain that the task changed (e.g. due to a distribution shift), denote it as </a:t>
            </a:r>
            <a:r>
              <a:rPr i="1" lang="de-DE" sz="2000"/>
              <a:t>t</a:t>
            </a:r>
            <a:r>
              <a:rPr baseline="-25000" i="1" lang="de-DE" sz="2000"/>
              <a:t>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goal: use the parameters of the NN to adapt to </a:t>
            </a:r>
            <a:r>
              <a:rPr i="1" lang="de-DE" sz="2000"/>
              <a:t>t</a:t>
            </a:r>
            <a:r>
              <a:rPr baseline="-25000" i="1" lang="de-DE" sz="2000"/>
              <a:t>2</a:t>
            </a:r>
            <a:r>
              <a:rPr lang="de-DE" sz="2000"/>
              <a:t> as quickly as </a:t>
            </a:r>
            <a:r>
              <a:rPr lang="de-DE" sz="2000"/>
              <a:t>possible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16" name="Google Shape;516;p60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Few-Shot Learning</a:t>
            </a:r>
            <a:endParaRPr/>
          </a:p>
        </p:txBody>
      </p:sp>
      <p:sp>
        <p:nvSpPr>
          <p:cNvPr id="517" name="Google Shape;517;p60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idx="1" type="body"/>
          </p:nvPr>
        </p:nvSpPr>
        <p:spPr>
          <a:xfrm>
            <a:off x="730800" y="2091600"/>
            <a:ext cx="6047100" cy="42903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aims to learn a set of parameters 𝜽 s.t. for any task from a distribution over tasks </a:t>
            </a:r>
            <a:r>
              <a:rPr i="1" lang="de-DE" sz="2000"/>
              <a:t>p(𝓣)</a:t>
            </a:r>
            <a:r>
              <a:rPr lang="de-DE" sz="2000"/>
              <a:t> we obtain a good performance after </a:t>
            </a:r>
            <a:r>
              <a:rPr i="1" lang="de-DE" sz="2000"/>
              <a:t>k</a:t>
            </a:r>
            <a:r>
              <a:rPr lang="de-DE" sz="2000"/>
              <a:t> gradient descent steps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i.e. find a good </a:t>
            </a:r>
            <a:r>
              <a:rPr lang="de-DE" sz="2000"/>
              <a:t>initialization</a:t>
            </a:r>
            <a:r>
              <a:rPr lang="de-DE" sz="2000"/>
              <a:t> for all tasks our distribution is defined over</a:t>
            </a:r>
            <a:endParaRPr sz="2000"/>
          </a:p>
        </p:txBody>
      </p:sp>
      <p:sp>
        <p:nvSpPr>
          <p:cNvPr id="524" name="Google Shape;524;p61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Model Agnostic Meta Learning (MAML)</a:t>
            </a:r>
            <a:endParaRPr/>
          </a:p>
        </p:txBody>
      </p:sp>
      <p:sp>
        <p:nvSpPr>
          <p:cNvPr id="525" name="Google Shape;525;p61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50" y="2141800"/>
            <a:ext cx="34099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125" y="4535800"/>
            <a:ext cx="41814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1"/>
          <p:cNvSpPr txBox="1"/>
          <p:nvPr/>
        </p:nvSpPr>
        <p:spPr>
          <a:xfrm>
            <a:off x="5943125" y="5420700"/>
            <a:ext cx="572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push </a:t>
            </a:r>
            <a:r>
              <a:rPr lang="de-DE" sz="2000">
                <a:solidFill>
                  <a:schemeClr val="dk1"/>
                </a:solidFill>
              </a:rPr>
              <a:t>𝜽 s.t. loss gets minimal after one GD-step</a:t>
            </a:r>
            <a:endParaRPr sz="2000"/>
          </a:p>
        </p:txBody>
      </p:sp>
      <p:cxnSp>
        <p:nvCxnSpPr>
          <p:cNvPr id="529" name="Google Shape;529;p61"/>
          <p:cNvCxnSpPr/>
          <p:nvPr/>
        </p:nvCxnSpPr>
        <p:spPr>
          <a:xfrm>
            <a:off x="9895025" y="4897800"/>
            <a:ext cx="995700" cy="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683999" y="1980000"/>
            <a:ext cx="10774575" cy="654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Setup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Memory Augmented Neural Networks (MANN)</a:t>
            </a:r>
            <a:endParaRPr/>
          </a:p>
        </p:txBody>
      </p:sp>
      <p:sp>
        <p:nvSpPr>
          <p:cNvPr id="536" name="Google Shape;536;p62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013" y="1788800"/>
            <a:ext cx="6391275" cy="267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62"/>
          <p:cNvGrpSpPr/>
          <p:nvPr/>
        </p:nvGrpSpPr>
        <p:grpSpPr>
          <a:xfrm>
            <a:off x="3738575" y="2458000"/>
            <a:ext cx="3711778" cy="2087875"/>
            <a:chOff x="3738575" y="2458000"/>
            <a:chExt cx="3711778" cy="2087875"/>
          </a:xfrm>
        </p:grpSpPr>
        <p:pic>
          <p:nvPicPr>
            <p:cNvPr id="539" name="Google Shape;539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8575" y="2458000"/>
              <a:ext cx="3711778" cy="208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62"/>
            <p:cNvSpPr txBox="1"/>
            <p:nvPr/>
          </p:nvSpPr>
          <p:spPr>
            <a:xfrm>
              <a:off x="3880700" y="3939725"/>
              <a:ext cx="3387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800">
                  <a:solidFill>
                    <a:schemeClr val="lt1"/>
                  </a:solidFill>
                </a:rPr>
                <a:t>That’s a Turing Machine!</a:t>
              </a:r>
              <a:endParaRPr b="1" sz="1800">
                <a:solidFill>
                  <a:schemeClr val="lt1"/>
                </a:solidFill>
              </a:endParaRPr>
            </a:p>
          </p:txBody>
        </p:sp>
      </p:grpSp>
      <p:pic>
        <p:nvPicPr>
          <p:cNvPr id="541" name="Google Shape;54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53" y="4049000"/>
            <a:ext cx="2556581" cy="20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759" y="4714875"/>
            <a:ext cx="38385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Meta-Learning and Lifelong Learning</a:t>
            </a:r>
            <a:endParaRPr/>
          </a:p>
        </p:txBody>
      </p:sp>
      <p:sp>
        <p:nvSpPr>
          <p:cNvPr id="549" name="Google Shape;549;p63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800" y="1725025"/>
            <a:ext cx="4965250" cy="27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3"/>
          <p:cNvSpPr txBox="1"/>
          <p:nvPr/>
        </p:nvSpPr>
        <p:spPr>
          <a:xfrm>
            <a:off x="834825" y="1770475"/>
            <a:ext cx="5440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Lifelong Learning deals with reusing old knowledge and update models faced with new tasks </a:t>
            </a:r>
            <a:r>
              <a:rPr lang="de-DE" sz="2000"/>
              <a:t>without forgetting old knowledge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to adapt to new tasks fast, having meta-knowledge is beneficial!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Get the Code Running!</a:t>
            </a:r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880600" y="2081425"/>
            <a:ext cx="1026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Clone code: </a:t>
            </a:r>
            <a:r>
              <a:rPr b="1" i="1" lang="de-DE" sz="2000"/>
              <a:t>git clone </a:t>
            </a:r>
            <a:r>
              <a:rPr b="1" i="1" lang="de-DE" sz="2000"/>
              <a:t>https://github.com/J0nasSeng/AutoML-Workshop.git</a:t>
            </a:r>
            <a:endParaRPr b="1" i="1" sz="2000"/>
          </a:p>
        </p:txBody>
      </p:sp>
      <p:sp>
        <p:nvSpPr>
          <p:cNvPr id="104" name="Google Shape;104;p18"/>
          <p:cNvSpPr txBox="1"/>
          <p:nvPr/>
        </p:nvSpPr>
        <p:spPr>
          <a:xfrm>
            <a:off x="811200" y="2907625"/>
            <a:ext cx="1064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if you have Jupyter Notebook &amp; Python </a:t>
            </a:r>
            <a:r>
              <a:rPr b="1" lang="de-DE" sz="2000"/>
              <a:t>installed</a:t>
            </a:r>
            <a:r>
              <a:rPr lang="de-DE" sz="2000"/>
              <a:t> → feel free to choose your favorite editor</a:t>
            </a:r>
            <a:endParaRPr b="1" i="1" sz="2000"/>
          </a:p>
        </p:txBody>
      </p:sp>
      <p:sp>
        <p:nvSpPr>
          <p:cNvPr id="105" name="Google Shape;105;p18"/>
          <p:cNvSpPr txBox="1"/>
          <p:nvPr/>
        </p:nvSpPr>
        <p:spPr>
          <a:xfrm>
            <a:off x="771000" y="3607050"/>
            <a:ext cx="1064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if you have Jupyter Notebook &amp; Python </a:t>
            </a:r>
            <a:r>
              <a:rPr b="1" lang="de-DE" sz="2000"/>
              <a:t>not</a:t>
            </a:r>
            <a:r>
              <a:rPr lang="de-DE" sz="2000"/>
              <a:t> </a:t>
            </a:r>
            <a:r>
              <a:rPr b="1" lang="de-DE" sz="2000"/>
              <a:t>installed</a:t>
            </a:r>
            <a:r>
              <a:rPr lang="de-DE" sz="2000"/>
              <a:t> → use e.g. Google Colab</a:t>
            </a:r>
            <a:endParaRPr b="1" i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730800" y="2091600"/>
            <a:ext cx="10727700" cy="22647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open Colab: </a:t>
            </a:r>
            <a:r>
              <a:rPr lang="de-DE" sz="2000" u="sng">
                <a:solidFill>
                  <a:schemeClr val="hlink"/>
                </a:solidFill>
                <a:hlinkClick r:id="rId3"/>
              </a:rPr>
              <a:t>https://colab.research.google.com/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open </a:t>
            </a:r>
            <a:r>
              <a:rPr i="1" lang="de-DE" sz="2000"/>
              <a:t>File → Open Notebook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Select </a:t>
            </a:r>
            <a:r>
              <a:rPr i="1" lang="de-DE" sz="2000"/>
              <a:t>GitHub</a:t>
            </a:r>
            <a:endParaRPr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Enter </a:t>
            </a:r>
            <a:r>
              <a:rPr b="1" i="1" lang="de-DE" sz="2000" u="sng">
                <a:solidFill>
                  <a:schemeClr val="hlink"/>
                </a:solidFill>
                <a:hlinkClick r:id="rId4"/>
              </a:rPr>
              <a:t>https://github.com/J0nasSeng/AutoML-Workshop.git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-DE" sz="2000"/>
              <a:t>Select Notebook we are currently using</a:t>
            </a:r>
            <a:endParaRPr sz="2000"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Setting up Google Colab</a:t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647100" y="4896675"/>
            <a:ext cx="105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/>
              <a:t>NOTE: You have to upload the data-directory separately!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683999" y="1980000"/>
            <a:ext cx="10774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5600"/>
              <a:buFont typeface="Arial"/>
              <a:buNone/>
            </a:pPr>
            <a:r>
              <a:rPr lang="de-DE"/>
              <a:t>The Machine Learning Pipeline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730799" y="1047600"/>
            <a:ext cx="10727700" cy="992100"/>
          </a:xfrm>
          <a:prstGeom prst="rect">
            <a:avLst/>
          </a:prstGeom>
        </p:spPr>
        <p:txBody>
          <a:bodyPr anchorCtr="0" anchor="t" bIns="0" lIns="0" spcFirstLastPara="1" rIns="180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-DE"/>
              <a:t>The Machine Learning Pipeline</a:t>
            </a:r>
            <a:endParaRPr/>
          </a:p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730249" y="368300"/>
            <a:ext cx="10728300" cy="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50" y="2458000"/>
            <a:ext cx="73152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HR4CES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00000"/>
      </a:accent1>
      <a:accent2>
        <a:srgbClr val="417FB6"/>
      </a:accent2>
      <a:accent3>
        <a:srgbClr val="73C140"/>
      </a:accent3>
      <a:accent4>
        <a:srgbClr val="000000"/>
      </a:accent4>
      <a:accent5>
        <a:srgbClr val="D6E6F2"/>
      </a:accent5>
      <a:accent6>
        <a:srgbClr val="0062A5"/>
      </a:accent6>
      <a:hlink>
        <a:srgbClr val="80B6DA"/>
      </a:hlink>
      <a:folHlink>
        <a:srgbClr val="4D99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HR4CES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00000"/>
      </a:accent1>
      <a:accent2>
        <a:srgbClr val="417FB6"/>
      </a:accent2>
      <a:accent3>
        <a:srgbClr val="73C140"/>
      </a:accent3>
      <a:accent4>
        <a:srgbClr val="000000"/>
      </a:accent4>
      <a:accent5>
        <a:srgbClr val="D6E6F2"/>
      </a:accent5>
      <a:accent6>
        <a:srgbClr val="0062A5"/>
      </a:accent6>
      <a:hlink>
        <a:srgbClr val="80B6DA"/>
      </a:hlink>
      <a:folHlink>
        <a:srgbClr val="4D99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